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21"/>
  </p:notesMasterIdLst>
  <p:sldIdLst>
    <p:sldId id="1864" r:id="rId5"/>
    <p:sldId id="1846" r:id="rId6"/>
    <p:sldId id="1845" r:id="rId7"/>
    <p:sldId id="1849" r:id="rId8"/>
    <p:sldId id="1869" r:id="rId9"/>
    <p:sldId id="1868" r:id="rId10"/>
    <p:sldId id="1873" r:id="rId11"/>
    <p:sldId id="1865" r:id="rId12"/>
    <p:sldId id="1866" r:id="rId13"/>
    <p:sldId id="1870" r:id="rId14"/>
    <p:sldId id="1874" r:id="rId15"/>
    <p:sldId id="1871" r:id="rId16"/>
    <p:sldId id="1875" r:id="rId17"/>
    <p:sldId id="1872" r:id="rId18"/>
    <p:sldId id="1876" r:id="rId19"/>
    <p:sldId id="1877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724" autoAdjust="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890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273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B60B1-BEF5-4848-BB02-98EBFE35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13" y="2766218"/>
            <a:ext cx="7848587" cy="1325563"/>
          </a:xfrm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br>
              <a:rPr lang="en-US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SỐ KHÁI NIỆM CƠ BẢN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5961"/>
            <a:ext cx="6553200" cy="1189038"/>
          </a:xfrm>
        </p:spPr>
        <p:txBody>
          <a:bodyPr/>
          <a:lstStyle/>
          <a:p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1905000"/>
            <a:ext cx="6553200" cy="3827060"/>
          </a:xfrm>
        </p:spPr>
        <p:txBody>
          <a:bodyPr/>
          <a:lstStyle/>
          <a:p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endParaRPr lang="en-US" altLang="en-US" dirty="0"/>
          </a:p>
          <a:p>
            <a:pPr lvl="1"/>
            <a:r>
              <a:rPr lang="en-US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bổ sung thêm hồ sơ cho cá thể mới tham gia tổ chức.</a:t>
            </a:r>
          </a:p>
          <a:p>
            <a:pPr lvl="1"/>
            <a:r>
              <a:rPr lang="en-US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u="sng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óa </a:t>
            </a:r>
            <a:r>
              <a:rPr lang="en-US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00"/>
                </a:solidFill>
                <a:ea typeface="Calibri" panose="020F0502020204030204" pitchFamily="34" charset="0"/>
              </a:rPr>
              <a:t>xoá hồ sơ của cá thể mà tổ chức không quản </a:t>
            </a:r>
            <a:r>
              <a:rPr lang="en-US">
                <a:solidFill>
                  <a:srgbClr val="000000"/>
                </a:solidFill>
                <a:ea typeface="Calibri" panose="020F0502020204030204" pitchFamily="34" charset="0"/>
              </a:rPr>
              <a:t>lý</a:t>
            </a:r>
            <a:r>
              <a:rPr lang="en-US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u="sng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 </a:t>
            </a:r>
            <a:r>
              <a:rPr lang="en-US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thay đổi một vài thông tin không còn </a:t>
            </a:r>
            <a:r>
              <a:rPr lang="en-US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500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sinh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F52EDA-7F85-46DD-9A9E-95E0E3EC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9964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sinh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tin: Khi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Xóa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tin: Khi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sinh </a:t>
            </a:r>
            <a:r>
              <a:rPr 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  <a:endParaRPr lang="fr-FR" sz="2400" dirty="0">
              <a:solidFill>
                <a:schemeClr val="accent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tin: Khi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fr-FR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fr-FR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fr-FR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fr-FR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66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481"/>
            <a:ext cx="6781800" cy="1189038"/>
          </a:xfrm>
        </p:spPr>
        <p:txBody>
          <a:bodyPr/>
          <a:lstStyle/>
          <a:p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93520"/>
            <a:ext cx="6781800" cy="3276600"/>
          </a:xfrm>
        </p:spPr>
        <p:txBody>
          <a:bodyPr/>
          <a:lstStyle/>
          <a:p>
            <a:r>
              <a:rPr lang="en-US" dirty="0" err="1">
                <a:effectLst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tạo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lập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lưu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trữ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cập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hồ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sơ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khai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thác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phục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vụ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cho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quản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lý</a:t>
            </a:r>
            <a:r>
              <a:rPr lang="en-US" dirty="0">
                <a:effectLst/>
                <a:ea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Khai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thác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hồ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sơ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gồm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công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sau</a:t>
            </a:r>
            <a:r>
              <a:rPr lang="en-US" dirty="0">
                <a:effectLst/>
                <a:ea typeface="Times New Roman" panose="02020603050405020304" pitchFamily="18" charset="0"/>
              </a:rPr>
              <a:t>:</a:t>
            </a:r>
            <a:endParaRPr lang="en-US" altLang="en-US" dirty="0"/>
          </a:p>
          <a:p>
            <a:pPr lvl="1"/>
            <a:r>
              <a:rPr lang="en-US" u="sng" dirty="0" err="1">
                <a:effectLst/>
                <a:ea typeface="Times New Roman" panose="02020603050405020304" pitchFamily="18" charset="0"/>
              </a:rPr>
              <a:t>Sắp</a:t>
            </a:r>
            <a:r>
              <a:rPr lang="en-US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u="sng" dirty="0" err="1">
                <a:effectLst/>
                <a:ea typeface="Times New Roman" panose="02020603050405020304" pitchFamily="18" charset="0"/>
              </a:rPr>
              <a:t>xếp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hồ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sơ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theo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tiêu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chí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dirty="0">
                <a:effectLst/>
                <a:ea typeface="Times New Roman" panose="02020603050405020304" pitchFamily="18" charset="0"/>
              </a:rPr>
              <a:t>.</a:t>
            </a:r>
          </a:p>
          <a:p>
            <a:pPr lvl="1"/>
            <a:r>
              <a:rPr lang="en-US" u="sng" dirty="0" err="1">
                <a:effectLst/>
                <a:ea typeface="Times New Roman" panose="02020603050405020304" pitchFamily="18" charset="0"/>
              </a:rPr>
              <a:t>Tìm</a:t>
            </a:r>
            <a:r>
              <a:rPr lang="en-US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u="sng" dirty="0" err="1">
                <a:effectLst/>
                <a:ea typeface="Times New Roman" panose="02020603050405020304" pitchFamily="18" charset="0"/>
              </a:rPr>
              <a:t>kiếm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thông</a:t>
            </a:r>
            <a:r>
              <a:rPr lang="en-US" dirty="0">
                <a:effectLst/>
                <a:ea typeface="Times New Roman" panose="02020603050405020304" pitchFamily="18" charset="0"/>
              </a:rPr>
              <a:t> tin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hồ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sơ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thỏa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mãn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số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điều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kiện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dirty="0">
                <a:effectLst/>
                <a:ea typeface="Times New Roman" panose="02020603050405020304" pitchFamily="18" charset="0"/>
              </a:rPr>
              <a:t>.</a:t>
            </a:r>
            <a:endParaRPr lang="en-US" dirty="0">
              <a:ea typeface="Times New Roman" panose="02020603050405020304" pitchFamily="18" charset="0"/>
            </a:endParaRPr>
          </a:p>
          <a:p>
            <a:pPr lvl="1"/>
            <a:r>
              <a:rPr lang="en-US" u="sng" dirty="0" err="1">
                <a:effectLst/>
                <a:ea typeface="Times New Roman" panose="02020603050405020304" pitchFamily="18" charset="0"/>
              </a:rPr>
              <a:t>Thống</a:t>
            </a:r>
            <a:r>
              <a:rPr lang="en-US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u="sng" dirty="0" err="1">
                <a:effectLst/>
                <a:ea typeface="Times New Roman" panose="02020603050405020304" pitchFamily="18" charset="0"/>
              </a:rPr>
              <a:t>kê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toán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đưa</a:t>
            </a:r>
            <a:r>
              <a:rPr lang="en-US" dirty="0">
                <a:effectLst/>
                <a:ea typeface="Times New Roman" panose="02020603050405020304" pitchFamily="18" charset="0"/>
              </a:rPr>
              <a:t> ra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thông</a:t>
            </a:r>
            <a:r>
              <a:rPr lang="en-US" dirty="0">
                <a:effectLst/>
                <a:ea typeface="Times New Roman" panose="02020603050405020304" pitchFamily="18" charset="0"/>
              </a:rPr>
              <a:t> tin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đặc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trưng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không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sẵn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hồ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sơ</a:t>
            </a:r>
            <a:r>
              <a:rPr lang="en-US" dirty="0">
                <a:effectLst/>
                <a:ea typeface="Times New Roman" panose="02020603050405020304" pitchFamily="18" charset="0"/>
              </a:rPr>
              <a:t>.</a:t>
            </a:r>
          </a:p>
          <a:p>
            <a:pPr lvl="1"/>
            <a:r>
              <a:rPr lang="en-US" u="sng" dirty="0" err="1">
                <a:effectLst/>
                <a:ea typeface="Times New Roman" panose="02020603050405020304" pitchFamily="18" charset="0"/>
              </a:rPr>
              <a:t>Lập</a:t>
            </a:r>
            <a:r>
              <a:rPr lang="en-US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u="sng" dirty="0" err="1">
                <a:effectLst/>
                <a:ea typeface="Times New Roman" panose="02020603050405020304" pitchFamily="18" charset="0"/>
              </a:rPr>
              <a:t>báo</a:t>
            </a:r>
            <a:r>
              <a:rPr lang="en-US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u="sng" dirty="0" err="1">
                <a:effectLst/>
                <a:ea typeface="Times New Roman" panose="02020603050405020304" pitchFamily="18" charset="0"/>
              </a:rPr>
              <a:t>cáo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tạo</a:t>
            </a:r>
            <a:r>
              <a:rPr lang="en-US" dirty="0">
                <a:effectLst/>
                <a:ea typeface="Times New Roman" panose="02020603050405020304" pitchFamily="18" charset="0"/>
              </a:rPr>
              <a:t> ra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bộ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hồ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sơ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mới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sử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kết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quả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sắp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xếp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tìm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kiếm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thống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kê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bộ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hồ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sơ</a:t>
            </a:r>
            <a:r>
              <a:rPr lang="en-US" dirty="0">
                <a:effectLst/>
                <a:ea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Báo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cáo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nội</a:t>
            </a:r>
            <a:r>
              <a:rPr lang="en-US" dirty="0">
                <a:effectLst/>
                <a:ea typeface="Times New Roman" panose="02020603050405020304" pitchFamily="18" charset="0"/>
              </a:rPr>
              <a:t> dung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cấu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trúc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khuôn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dạng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theo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yêu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cầu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thường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ea typeface="Times New Roman" panose="02020603050405020304" pitchFamily="18" charset="0"/>
              </a:rPr>
              <a:t> in ra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giấy</a:t>
            </a:r>
            <a:r>
              <a:rPr lang="en-US" dirty="0">
                <a:effectLst/>
                <a:ea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81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sinh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F52EDA-7F85-46DD-9A9E-95E0E3EC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9964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TB môn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xếp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-Z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quận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báo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endParaRPr lang="fr-FR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60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379914"/>
            <a:ext cx="9141397" cy="1231106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altLang="en-US" dirty="0" err="1"/>
              <a:t>Khái</a:t>
            </a:r>
            <a:r>
              <a:rPr lang="en-US" altLang="en-US" dirty="0"/>
              <a:t> </a:t>
            </a:r>
            <a:r>
              <a:rPr lang="en-US" altLang="en-US" dirty="0" err="1"/>
              <a:t>niệm</a:t>
            </a:r>
            <a:r>
              <a:rPr lang="en-US" altLang="en-US" dirty="0"/>
              <a:t> </a:t>
            </a:r>
            <a:r>
              <a:rPr lang="en-US" altLang="en-US" dirty="0" err="1"/>
              <a:t>cơ</a:t>
            </a:r>
            <a:r>
              <a:rPr lang="en-US" altLang="en-US" dirty="0"/>
              <a:t> </a:t>
            </a:r>
            <a:r>
              <a:rPr lang="en-US" altLang="en-US" dirty="0" err="1"/>
              <a:t>sở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hệ</a:t>
            </a:r>
            <a:r>
              <a:rPr lang="en-US" altLang="en-US" dirty="0"/>
              <a:t> </a:t>
            </a:r>
            <a:r>
              <a:rPr lang="en-US" altLang="en-US" dirty="0" err="1"/>
              <a:t>quản</a:t>
            </a:r>
            <a:r>
              <a:rPr lang="en-US" altLang="en-US" dirty="0"/>
              <a:t> </a:t>
            </a:r>
            <a:r>
              <a:rPr lang="en-US" altLang="en-US" dirty="0" err="1"/>
              <a:t>trị</a:t>
            </a:r>
            <a:r>
              <a:rPr lang="en-US" altLang="en-US" dirty="0"/>
              <a:t> </a:t>
            </a:r>
            <a:r>
              <a:rPr lang="en-US" altLang="en-US" dirty="0" err="1"/>
              <a:t>cơ</a:t>
            </a:r>
            <a:r>
              <a:rPr lang="en-US" altLang="en-US" dirty="0"/>
              <a:t> </a:t>
            </a:r>
            <a:r>
              <a:rPr lang="en-US" altLang="en-US" dirty="0" err="1"/>
              <a:t>sở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62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1" y="715961"/>
            <a:ext cx="6992259" cy="1189037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altLang="en-US" dirty="0" err="1"/>
              <a:t>Khái</a:t>
            </a:r>
            <a:r>
              <a:rPr lang="en-US" altLang="en-US" dirty="0"/>
              <a:t> </a:t>
            </a:r>
            <a:r>
              <a:rPr lang="en-US" altLang="en-US" dirty="0" err="1"/>
              <a:t>niệm</a:t>
            </a:r>
            <a:r>
              <a:rPr lang="en-US" altLang="en-US" dirty="0"/>
              <a:t> </a:t>
            </a:r>
            <a:r>
              <a:rPr lang="en-US" altLang="en-US" dirty="0" err="1"/>
              <a:t>cơ</a:t>
            </a:r>
            <a:r>
              <a:rPr lang="en-US" altLang="en-US" dirty="0"/>
              <a:t> </a:t>
            </a:r>
            <a:r>
              <a:rPr lang="en-US" altLang="en-US" dirty="0" err="1"/>
              <a:t>sở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hệ</a:t>
            </a:r>
            <a:r>
              <a:rPr lang="en-US" altLang="en-US" dirty="0"/>
              <a:t> </a:t>
            </a:r>
            <a:r>
              <a:rPr lang="en-US" altLang="en-US" dirty="0" err="1"/>
              <a:t>quản</a:t>
            </a:r>
            <a:r>
              <a:rPr lang="en-US" altLang="en-US" dirty="0"/>
              <a:t> </a:t>
            </a:r>
            <a:r>
              <a:rPr lang="en-US" altLang="en-US" dirty="0" err="1"/>
              <a:t>trị</a:t>
            </a:r>
            <a:r>
              <a:rPr lang="en-US" altLang="en-US" dirty="0"/>
              <a:t> </a:t>
            </a:r>
            <a:r>
              <a:rPr lang="en-US" altLang="en-US" dirty="0" err="1"/>
              <a:t>cơ</a:t>
            </a:r>
            <a:r>
              <a:rPr lang="en-US" altLang="en-US" dirty="0"/>
              <a:t> </a:t>
            </a:r>
            <a:r>
              <a:rPr lang="en-US" altLang="en-US" dirty="0" err="1"/>
              <a:t>sở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42950" lvl="1" indent="-285750">
              <a:lnSpc>
                <a:spcPct val="130000"/>
              </a:lnSpc>
              <a:buFont typeface="Symbol" panose="05050102010706020507" pitchFamily="18" charset="2"/>
              <a:buChar char=""/>
              <a:tabLst>
                <a:tab pos="647700" algn="l"/>
              </a:tabLst>
            </a:pPr>
            <a:r>
              <a:rPr lang="en-US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(CSDL)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ngân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...),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0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1" y="715961"/>
            <a:ext cx="6992259" cy="1189037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altLang="en-US" dirty="0" err="1"/>
              <a:t>Khái</a:t>
            </a:r>
            <a:r>
              <a:rPr lang="en-US" altLang="en-US" dirty="0"/>
              <a:t> </a:t>
            </a:r>
            <a:r>
              <a:rPr lang="en-US" altLang="en-US" dirty="0" err="1"/>
              <a:t>niệm</a:t>
            </a:r>
            <a:r>
              <a:rPr lang="en-US" altLang="en-US" dirty="0"/>
              <a:t> </a:t>
            </a:r>
            <a:r>
              <a:rPr lang="en-US" altLang="en-US" dirty="0" err="1"/>
              <a:t>cơ</a:t>
            </a:r>
            <a:r>
              <a:rPr lang="en-US" altLang="en-US" dirty="0"/>
              <a:t> </a:t>
            </a:r>
            <a:r>
              <a:rPr lang="en-US" altLang="en-US" dirty="0" err="1"/>
              <a:t>sở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hệ</a:t>
            </a:r>
            <a:r>
              <a:rPr lang="en-US" altLang="en-US" dirty="0"/>
              <a:t> </a:t>
            </a:r>
            <a:r>
              <a:rPr lang="en-US" altLang="en-US" dirty="0" err="1"/>
              <a:t>quản</a:t>
            </a:r>
            <a:r>
              <a:rPr lang="en-US" altLang="en-US" dirty="0"/>
              <a:t> </a:t>
            </a:r>
            <a:r>
              <a:rPr lang="en-US" altLang="en-US" dirty="0" err="1"/>
              <a:t>trị</a:t>
            </a:r>
            <a:r>
              <a:rPr lang="en-US" altLang="en-US" dirty="0"/>
              <a:t> </a:t>
            </a:r>
            <a:r>
              <a:rPr lang="en-US" altLang="en-US" dirty="0" err="1"/>
              <a:t>cơ</a:t>
            </a:r>
            <a:r>
              <a:rPr lang="en-US" altLang="en-US" dirty="0"/>
              <a:t> </a:t>
            </a:r>
            <a:r>
              <a:rPr lang="en-US" altLang="en-US" dirty="0" err="1"/>
              <a:t>sở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779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00100" lvl="1" indent="-342900">
              <a:lnSpc>
                <a:spcPct val="130000"/>
              </a:lnSpc>
              <a:tabLst>
                <a:tab pos="647700" algn="l"/>
              </a:tabLst>
            </a:pPr>
            <a:r>
              <a:rPr lang="en-US" b="1" u="sng" dirty="0" err="1">
                <a:effectLst/>
                <a:ea typeface="Times New Roman" panose="02020603050405020304" pitchFamily="18" charset="0"/>
              </a:rPr>
              <a:t>Hệ</a:t>
            </a:r>
            <a:r>
              <a:rPr lang="en-US" b="1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effectLst/>
                <a:ea typeface="Times New Roman" panose="02020603050405020304" pitchFamily="18" charset="0"/>
              </a:rPr>
              <a:t>quản</a:t>
            </a:r>
            <a:r>
              <a:rPr lang="en-US" b="1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effectLst/>
                <a:ea typeface="Times New Roman" panose="02020603050405020304" pitchFamily="18" charset="0"/>
              </a:rPr>
              <a:t>trị</a:t>
            </a:r>
            <a:r>
              <a:rPr lang="en-US" b="1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effectLst/>
                <a:ea typeface="Times New Roman" panose="02020603050405020304" pitchFamily="18" charset="0"/>
              </a:rPr>
              <a:t>cơ</a:t>
            </a:r>
            <a:r>
              <a:rPr lang="en-US" b="1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effectLst/>
                <a:ea typeface="Times New Roman" panose="02020603050405020304" pitchFamily="18" charset="0"/>
              </a:rPr>
              <a:t>sở</a:t>
            </a:r>
            <a:r>
              <a:rPr lang="en-US" b="1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effectLst/>
                <a:ea typeface="Times New Roman" panose="02020603050405020304" pitchFamily="18" charset="0"/>
              </a:rPr>
              <a:t>dữ</a:t>
            </a:r>
            <a:r>
              <a:rPr lang="en-US" b="1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effectLst/>
                <a:ea typeface="Times New Roman" panose="02020603050405020304" pitchFamily="18" charset="0"/>
              </a:rPr>
              <a:t>liệu</a:t>
            </a:r>
            <a:r>
              <a:rPr lang="en-US" b="1" u="sng" dirty="0">
                <a:effectLst/>
                <a:ea typeface="Times New Roman" panose="02020603050405020304" pitchFamily="18" charset="0"/>
              </a:rPr>
              <a:t> (HQT CSDL)</a:t>
            </a:r>
            <a:r>
              <a:rPr lang="en-US" b="1" dirty="0">
                <a:effectLst/>
                <a:ea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phần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mềm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cung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cấp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môi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trường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thuận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lợi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hiệu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quả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tạo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lập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lưu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trữ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khai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thác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thông</a:t>
            </a:r>
            <a:r>
              <a:rPr lang="en-US" dirty="0">
                <a:effectLst/>
                <a:ea typeface="Times New Roman" panose="02020603050405020304" pitchFamily="18" charset="0"/>
              </a:rPr>
              <a:t> tin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Times New Roman" panose="02020603050405020304" pitchFamily="18" charset="0"/>
              </a:rPr>
              <a:t> CSDL.</a:t>
            </a:r>
            <a:endParaRPr lang="en-US" b="1" dirty="0"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30000"/>
              </a:lnSpc>
              <a:tabLst>
                <a:tab pos="647700" algn="l"/>
              </a:tabLst>
            </a:pPr>
            <a:r>
              <a:rPr lang="en-US" b="0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en-US" b="0" dirty="0">
                <a:effectLst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ea typeface="Times New Roman" panose="02020603050405020304" pitchFamily="18" charset="0"/>
              </a:rPr>
              <a:t>số</a:t>
            </a:r>
            <a:r>
              <a:rPr lang="en-US" b="0" dirty="0">
                <a:effectLst/>
                <a:ea typeface="Times New Roman" panose="02020603050405020304" pitchFamily="18" charset="0"/>
              </a:rPr>
              <a:t> HQT CSDL </a:t>
            </a:r>
            <a:r>
              <a:rPr lang="en-US" b="0" dirty="0" err="1">
                <a:effectLst/>
                <a:ea typeface="Times New Roman" panose="02020603050405020304" pitchFamily="18" charset="0"/>
              </a:rPr>
              <a:t>phổ</a:t>
            </a:r>
            <a:r>
              <a:rPr lang="en-US" b="0" dirty="0">
                <a:effectLst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ea typeface="Times New Roman" panose="02020603050405020304" pitchFamily="18" charset="0"/>
              </a:rPr>
              <a:t>biến</a:t>
            </a:r>
            <a:r>
              <a:rPr lang="en-US" b="0" dirty="0">
                <a:effectLst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b="0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Times New Roman" panose="02020603050405020304" pitchFamily="18" charset="0"/>
              </a:rPr>
              <a:t>Ms</a:t>
            </a:r>
            <a:r>
              <a:rPr lang="en-US" b="1" dirty="0">
                <a:effectLst/>
                <a:ea typeface="Times New Roman" panose="02020603050405020304" pitchFamily="18" charset="0"/>
              </a:rPr>
              <a:t> Access, </a:t>
            </a:r>
            <a:r>
              <a:rPr lang="en-US" b="1" dirty="0" err="1">
                <a:effectLst/>
                <a:ea typeface="Times New Roman" panose="02020603050405020304" pitchFamily="18" charset="0"/>
              </a:rPr>
              <a:t>Ms</a:t>
            </a:r>
            <a:r>
              <a:rPr lang="en-US" b="1" dirty="0">
                <a:effectLst/>
                <a:ea typeface="Times New Roman" panose="02020603050405020304" pitchFamily="18" charset="0"/>
              </a:rPr>
              <a:t> SQL Server, MySQL, Oracle, …</a:t>
            </a:r>
            <a:endParaRPr lang="en-US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88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/>
              <a:t>NỘI DUNG BÀI HỌC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340929" cy="3276600"/>
          </a:xfrm>
        </p:spPr>
        <p:txBody>
          <a:bodyPr/>
          <a:lstStyle/>
          <a:p>
            <a:r>
              <a:rPr lang="en-US" altLang="en-US" dirty="0" err="1"/>
              <a:t>Gồm</a:t>
            </a:r>
            <a:r>
              <a:rPr lang="en-US" altLang="en-US" dirty="0"/>
              <a:t> 3 </a:t>
            </a:r>
            <a:r>
              <a:rPr lang="en-US" altLang="en-US" dirty="0" err="1"/>
              <a:t>nội</a:t>
            </a:r>
            <a:r>
              <a:rPr lang="en-US" altLang="en-US" dirty="0"/>
              <a:t> dung </a:t>
            </a:r>
            <a:r>
              <a:rPr lang="en-US" altLang="en-US" dirty="0" err="1"/>
              <a:t>sau</a:t>
            </a:r>
            <a:endParaRPr lang="en-US" altLang="en-US" dirty="0"/>
          </a:p>
          <a:p>
            <a:pPr lvl="1"/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endParaRPr lang="en-US" dirty="0"/>
          </a:p>
          <a:p>
            <a:pPr lvl="1"/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đặc</a:t>
            </a:r>
            <a:r>
              <a:rPr lang="en-US" altLang="en-US" dirty="0"/>
              <a:t> </a:t>
            </a:r>
            <a:r>
              <a:rPr lang="en-US" altLang="en-US" dirty="0" err="1"/>
              <a:t>điểm</a:t>
            </a:r>
            <a:r>
              <a:rPr lang="en-US" altLang="en-US" dirty="0"/>
              <a:t> </a:t>
            </a:r>
            <a:r>
              <a:rPr lang="en-US" altLang="en-US" dirty="0" err="1"/>
              <a:t>chung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xử</a:t>
            </a:r>
            <a:r>
              <a:rPr lang="en-US" altLang="en-US" dirty="0"/>
              <a:t> </a:t>
            </a:r>
            <a:r>
              <a:rPr lang="en-US" altLang="en-US" dirty="0" err="1"/>
              <a:t>lý</a:t>
            </a:r>
            <a:r>
              <a:rPr lang="en-US" altLang="en-US" dirty="0"/>
              <a:t> </a:t>
            </a:r>
            <a:r>
              <a:rPr lang="en-US" altLang="en-US" dirty="0" err="1"/>
              <a:t>thông</a:t>
            </a:r>
            <a:r>
              <a:rPr lang="en-US" altLang="en-US" dirty="0"/>
              <a:t> tin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toán</a:t>
            </a:r>
            <a:r>
              <a:rPr lang="en-US" altLang="en-US" dirty="0"/>
              <a:t> </a:t>
            </a:r>
            <a:r>
              <a:rPr lang="en-US" altLang="en-US" dirty="0" err="1"/>
              <a:t>quản</a:t>
            </a:r>
            <a:r>
              <a:rPr lang="en-US" altLang="en-US" dirty="0"/>
              <a:t> </a:t>
            </a:r>
            <a:r>
              <a:rPr lang="en-US" altLang="en-US" dirty="0" err="1"/>
              <a:t>lý</a:t>
            </a:r>
            <a:endParaRPr lang="en-US" altLang="en-US" dirty="0"/>
          </a:p>
          <a:p>
            <a:pPr lvl="1"/>
            <a:r>
              <a:rPr lang="en-US" altLang="en-US" dirty="0" err="1"/>
              <a:t>Khái</a:t>
            </a:r>
            <a:r>
              <a:rPr lang="en-US" altLang="en-US" dirty="0"/>
              <a:t> </a:t>
            </a:r>
            <a:r>
              <a:rPr lang="en-US" altLang="en-US" dirty="0" err="1"/>
              <a:t>niệm</a:t>
            </a:r>
            <a:r>
              <a:rPr lang="en-US" altLang="en-US" dirty="0"/>
              <a:t> </a:t>
            </a:r>
            <a:r>
              <a:rPr lang="en-US" altLang="en-US" dirty="0" err="1"/>
              <a:t>cơ</a:t>
            </a:r>
            <a:r>
              <a:rPr lang="en-US" altLang="en-US" dirty="0"/>
              <a:t> </a:t>
            </a:r>
            <a:r>
              <a:rPr lang="en-US" altLang="en-US" dirty="0" err="1"/>
              <a:t>sở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hệ</a:t>
            </a:r>
            <a:r>
              <a:rPr lang="en-US" altLang="en-US" dirty="0"/>
              <a:t> </a:t>
            </a:r>
            <a:r>
              <a:rPr lang="en-US" altLang="en-US" dirty="0" err="1"/>
              <a:t>quản</a:t>
            </a:r>
            <a:r>
              <a:rPr lang="en-US" altLang="en-US" dirty="0"/>
              <a:t> </a:t>
            </a:r>
            <a:r>
              <a:rPr lang="en-US" altLang="en-US" dirty="0" err="1"/>
              <a:t>trị</a:t>
            </a:r>
            <a:r>
              <a:rPr lang="en-US" altLang="en-US" dirty="0"/>
              <a:t> </a:t>
            </a:r>
            <a:r>
              <a:rPr lang="en-US" altLang="en-US" dirty="0" err="1"/>
              <a:t>cơ</a:t>
            </a:r>
            <a:r>
              <a:rPr lang="en-US" altLang="en-US" dirty="0"/>
              <a:t> </a:t>
            </a:r>
            <a:r>
              <a:rPr lang="en-US" altLang="en-US" dirty="0" err="1"/>
              <a:t>sở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đòi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 err="1"/>
              <a:t>Trong</a:t>
            </a:r>
            <a:r>
              <a:rPr lang="en-US" b="0" dirty="0"/>
              <a:t> </a:t>
            </a:r>
            <a:r>
              <a:rPr lang="en-US" b="0" dirty="0" err="1"/>
              <a:t>giáo</a:t>
            </a:r>
            <a:r>
              <a:rPr lang="en-US" b="0" dirty="0"/>
              <a:t> </a:t>
            </a:r>
            <a:r>
              <a:rPr lang="en-US" b="0" dirty="0" err="1"/>
              <a:t>dục</a:t>
            </a:r>
            <a:r>
              <a:rPr lang="en-US" b="0" dirty="0"/>
              <a:t>: </a:t>
            </a:r>
            <a:r>
              <a:rPr lang="en-US" b="0" dirty="0" err="1"/>
              <a:t>quản</a:t>
            </a:r>
            <a:r>
              <a:rPr lang="en-US" b="0" dirty="0"/>
              <a:t> </a:t>
            </a:r>
            <a:r>
              <a:rPr lang="en-US" b="0" dirty="0" err="1"/>
              <a:t>lý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sinh, </a:t>
            </a:r>
            <a:r>
              <a:rPr lang="vi-VN" b="0" dirty="0"/>
              <a:t>quản lý hồ sơ giáo viên, cán bộ</a:t>
            </a:r>
            <a:r>
              <a:rPr lang="en-US" b="0" dirty="0"/>
              <a:t>, </a:t>
            </a:r>
            <a:r>
              <a:rPr lang="en-US" b="0" dirty="0" err="1"/>
              <a:t>quản</a:t>
            </a:r>
            <a:r>
              <a:rPr lang="en-US" b="0" dirty="0"/>
              <a:t> </a:t>
            </a:r>
            <a:r>
              <a:rPr lang="en-US" b="0" dirty="0" err="1"/>
              <a:t>lý</a:t>
            </a:r>
            <a:r>
              <a:rPr lang="en-US" b="0" dirty="0"/>
              <a:t> </a:t>
            </a:r>
            <a:r>
              <a:rPr lang="en-US" b="0" dirty="0" err="1"/>
              <a:t>thiết</a:t>
            </a:r>
            <a:r>
              <a:rPr lang="en-US" b="0" dirty="0"/>
              <a:t> </a:t>
            </a:r>
            <a:r>
              <a:rPr lang="en-US" b="0" dirty="0" err="1"/>
              <a:t>bị</a:t>
            </a:r>
            <a:r>
              <a:rPr lang="en-US" b="0" dirty="0"/>
              <a:t>, </a:t>
            </a:r>
            <a:r>
              <a:rPr lang="en-US" b="0" dirty="0" err="1"/>
              <a:t>quản</a:t>
            </a:r>
            <a:r>
              <a:rPr lang="en-US" b="0" dirty="0"/>
              <a:t> </a:t>
            </a:r>
            <a:r>
              <a:rPr lang="en-US" b="0" dirty="0" err="1"/>
              <a:t>lý</a:t>
            </a:r>
            <a:r>
              <a:rPr lang="en-US" b="0" dirty="0"/>
              <a:t> </a:t>
            </a:r>
            <a:r>
              <a:rPr lang="en-US" b="0" dirty="0" err="1"/>
              <a:t>thư</a:t>
            </a:r>
            <a:r>
              <a:rPr lang="en-US" b="0" dirty="0"/>
              <a:t> </a:t>
            </a:r>
            <a:r>
              <a:rPr lang="en-US" b="0" dirty="0" err="1"/>
              <a:t>viện</a:t>
            </a:r>
            <a:r>
              <a:rPr lang="en-US" b="0" dirty="0"/>
              <a:t>, …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u="sng" dirty="0" err="1">
                <a:ea typeface="Cambria" panose="02040503050406030204" pitchFamily="18" charset="0"/>
              </a:rPr>
              <a:t>Trong</a:t>
            </a:r>
            <a:r>
              <a:rPr lang="en-US" b="0" u="sng" dirty="0">
                <a:ea typeface="Cambria" panose="02040503050406030204" pitchFamily="18" charset="0"/>
              </a:rPr>
              <a:t> </a:t>
            </a:r>
            <a:r>
              <a:rPr lang="en-US" b="0" u="sng" dirty="0" err="1">
                <a:ea typeface="Cambria" panose="02040503050406030204" pitchFamily="18" charset="0"/>
              </a:rPr>
              <a:t>kinh</a:t>
            </a:r>
            <a:r>
              <a:rPr lang="en-US" b="0" u="sng" dirty="0">
                <a:ea typeface="Cambria" panose="02040503050406030204" pitchFamily="18" charset="0"/>
              </a:rPr>
              <a:t> </a:t>
            </a:r>
            <a:r>
              <a:rPr lang="en-US" b="0" u="sng" dirty="0" err="1">
                <a:ea typeface="Cambria" panose="02040503050406030204" pitchFamily="18" charset="0"/>
              </a:rPr>
              <a:t>doanh</a:t>
            </a:r>
            <a:r>
              <a:rPr lang="en-US" b="0" dirty="0">
                <a:ea typeface="Cambria" panose="02040503050406030204" pitchFamily="18" charset="0"/>
              </a:rPr>
              <a:t>: </a:t>
            </a:r>
            <a:r>
              <a:rPr lang="en-US" b="0" dirty="0" err="1">
                <a:ea typeface="Cambria" panose="02040503050406030204" pitchFamily="18" charset="0"/>
              </a:rPr>
              <a:t>quản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lý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sản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phẩm</a:t>
            </a:r>
            <a:r>
              <a:rPr lang="en-US" b="0" dirty="0">
                <a:ea typeface="Cambria" panose="02040503050406030204" pitchFamily="18" charset="0"/>
              </a:rPr>
              <a:t>, </a:t>
            </a:r>
            <a:r>
              <a:rPr lang="en-US" b="0" dirty="0" err="1">
                <a:ea typeface="Cambria" panose="02040503050406030204" pitchFamily="18" charset="0"/>
              </a:rPr>
              <a:t>quản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lý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khách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hàng</a:t>
            </a:r>
            <a:r>
              <a:rPr lang="en-US" b="0" dirty="0">
                <a:ea typeface="Cambria" panose="02040503050406030204" pitchFamily="18" charset="0"/>
              </a:rPr>
              <a:t>, </a:t>
            </a:r>
            <a:r>
              <a:rPr lang="en-US" b="0" dirty="0" err="1">
                <a:ea typeface="Cambria" panose="02040503050406030204" pitchFamily="18" charset="0"/>
              </a:rPr>
              <a:t>quản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lý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tồn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kho</a:t>
            </a:r>
            <a:r>
              <a:rPr lang="en-US" b="0" dirty="0">
                <a:ea typeface="Cambria" panose="02040503050406030204" pitchFamily="18" charset="0"/>
              </a:rPr>
              <a:t>, </a:t>
            </a:r>
            <a:r>
              <a:rPr lang="en-US" b="0" dirty="0" err="1">
                <a:ea typeface="Cambria" panose="02040503050406030204" pitchFamily="18" charset="0"/>
              </a:rPr>
              <a:t>quản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lý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đơn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đặt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hàng</a:t>
            </a:r>
            <a:r>
              <a:rPr lang="en-US" b="0" dirty="0">
                <a:ea typeface="Cambria" panose="02040503050406030204" pitchFamily="18" charset="0"/>
              </a:rPr>
              <a:t>/</a:t>
            </a:r>
            <a:r>
              <a:rPr lang="en-US" b="0" dirty="0" err="1">
                <a:ea typeface="Cambria" panose="02040503050406030204" pitchFamily="18" charset="0"/>
              </a:rPr>
              <a:t>giao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nhận</a:t>
            </a:r>
            <a:r>
              <a:rPr lang="en-US" b="0" dirty="0">
                <a:ea typeface="Cambria" panose="02040503050406030204" pitchFamily="18" charset="0"/>
              </a:rPr>
              <a:t>, </a:t>
            </a:r>
            <a:r>
              <a:rPr lang="en-US" b="0" dirty="0" err="1">
                <a:ea typeface="Cambria" panose="02040503050406030204" pitchFamily="18" charset="0"/>
              </a:rPr>
              <a:t>báo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cáo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kinh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doanh</a:t>
            </a:r>
            <a:r>
              <a:rPr lang="en-US" b="0" dirty="0">
                <a:ea typeface="Cambria" panose="02040503050406030204" pitchFamily="18" charset="0"/>
              </a:rPr>
              <a:t>, …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u="sng" dirty="0" err="1">
                <a:ea typeface="Cambria" panose="02040503050406030204" pitchFamily="18" charset="0"/>
              </a:rPr>
              <a:t>Trong</a:t>
            </a:r>
            <a:r>
              <a:rPr lang="en-US" b="0" u="sng" dirty="0">
                <a:ea typeface="Cambria" panose="02040503050406030204" pitchFamily="18" charset="0"/>
              </a:rPr>
              <a:t> </a:t>
            </a:r>
            <a:r>
              <a:rPr lang="en-US" b="0" u="sng" dirty="0" err="1">
                <a:ea typeface="Cambria" panose="02040503050406030204" pitchFamily="18" charset="0"/>
              </a:rPr>
              <a:t>ngân</a:t>
            </a:r>
            <a:r>
              <a:rPr lang="en-US" b="0" u="sng" dirty="0">
                <a:ea typeface="Cambria" panose="02040503050406030204" pitchFamily="18" charset="0"/>
              </a:rPr>
              <a:t> </a:t>
            </a:r>
            <a:r>
              <a:rPr lang="en-US" b="0" u="sng" dirty="0" err="1">
                <a:ea typeface="Cambria" panose="02040503050406030204" pitchFamily="18" charset="0"/>
              </a:rPr>
              <a:t>hàng</a:t>
            </a:r>
            <a:r>
              <a:rPr lang="en-US" b="0" dirty="0">
                <a:ea typeface="Cambria" panose="02040503050406030204" pitchFamily="18" charset="0"/>
              </a:rPr>
              <a:t>: </a:t>
            </a:r>
            <a:r>
              <a:rPr lang="en-US" b="0" dirty="0" err="1">
                <a:ea typeface="Cambria" panose="02040503050406030204" pitchFamily="18" charset="0"/>
              </a:rPr>
              <a:t>quản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lý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nhân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viên</a:t>
            </a:r>
            <a:r>
              <a:rPr lang="en-US" b="0" dirty="0">
                <a:ea typeface="Cambria" panose="02040503050406030204" pitchFamily="18" charset="0"/>
              </a:rPr>
              <a:t>, </a:t>
            </a:r>
            <a:r>
              <a:rPr lang="en-US" b="0" dirty="0" err="1">
                <a:ea typeface="Cambria" panose="02040503050406030204" pitchFamily="18" charset="0"/>
              </a:rPr>
              <a:t>quản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lý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tài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khoản</a:t>
            </a:r>
            <a:r>
              <a:rPr lang="en-US" b="0" dirty="0">
                <a:ea typeface="Cambria" panose="02040503050406030204" pitchFamily="18" charset="0"/>
              </a:rPr>
              <a:t>, </a:t>
            </a:r>
            <a:r>
              <a:rPr lang="en-US" b="0" dirty="0" err="1">
                <a:ea typeface="Cambria" panose="02040503050406030204" pitchFamily="18" charset="0"/>
              </a:rPr>
              <a:t>khoản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vay</a:t>
            </a:r>
            <a:r>
              <a:rPr lang="en-US" b="0" dirty="0">
                <a:ea typeface="Cambria" panose="02040503050406030204" pitchFamily="18" charset="0"/>
              </a:rPr>
              <a:t>, </a:t>
            </a:r>
            <a:r>
              <a:rPr lang="en-US" b="0" dirty="0" err="1">
                <a:ea typeface="Cambria" panose="02040503050406030204" pitchFamily="18" charset="0"/>
              </a:rPr>
              <a:t>giao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dịch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của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khách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hàng</a:t>
            </a:r>
            <a:r>
              <a:rPr lang="en-US" b="0" dirty="0">
                <a:ea typeface="Cambria" panose="02040503050406030204" pitchFamily="18" charset="0"/>
              </a:rPr>
              <a:t>, …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u="sng" dirty="0" err="1">
                <a:ea typeface="Cambria" panose="02040503050406030204" pitchFamily="18" charset="0"/>
              </a:rPr>
              <a:t>Trong</a:t>
            </a:r>
            <a:r>
              <a:rPr lang="en-US" b="0" u="sng" dirty="0">
                <a:ea typeface="Cambria" panose="02040503050406030204" pitchFamily="18" charset="0"/>
              </a:rPr>
              <a:t> y </a:t>
            </a:r>
            <a:r>
              <a:rPr lang="en-US" b="0" u="sng" dirty="0" err="1">
                <a:ea typeface="Cambria" panose="02040503050406030204" pitchFamily="18" charset="0"/>
              </a:rPr>
              <a:t>tế</a:t>
            </a:r>
            <a:r>
              <a:rPr lang="en-US" b="0" dirty="0">
                <a:ea typeface="Cambria" panose="02040503050406030204" pitchFamily="18" charset="0"/>
              </a:rPr>
              <a:t>: </a:t>
            </a:r>
            <a:r>
              <a:rPr lang="en-US" b="0" dirty="0" err="1">
                <a:ea typeface="Cambria" panose="02040503050406030204" pitchFamily="18" charset="0"/>
              </a:rPr>
              <a:t>quản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lý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bệnh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án</a:t>
            </a:r>
            <a:r>
              <a:rPr lang="en-US" b="0" dirty="0">
                <a:ea typeface="Cambria" panose="02040503050406030204" pitchFamily="18" charset="0"/>
              </a:rPr>
              <a:t>, </a:t>
            </a:r>
            <a:r>
              <a:rPr lang="en-US" b="0" dirty="0" err="1">
                <a:ea typeface="Cambria" panose="02040503050406030204" pitchFamily="18" charset="0"/>
              </a:rPr>
              <a:t>quản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lý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dược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liệu</a:t>
            </a:r>
            <a:r>
              <a:rPr lang="en-US" b="0" dirty="0">
                <a:ea typeface="Cambria" panose="02040503050406030204" pitchFamily="18" charset="0"/>
              </a:rPr>
              <a:t>, </a:t>
            </a:r>
            <a:r>
              <a:rPr lang="en-US" b="0" dirty="0" err="1">
                <a:ea typeface="Cambria" panose="02040503050406030204" pitchFamily="18" charset="0"/>
              </a:rPr>
              <a:t>quản</a:t>
            </a:r>
            <a:r>
              <a:rPr lang="en-US" b="0" dirty="0">
                <a:ea typeface="Cambria" panose="02040503050406030204" pitchFamily="18" charset="0"/>
              </a:rPr>
              <a:t> </a:t>
            </a:r>
            <a:r>
              <a:rPr lang="en-US" b="0" dirty="0" err="1">
                <a:ea typeface="Cambria" panose="02040503050406030204" pitchFamily="18" charset="0"/>
              </a:rPr>
              <a:t>lý</a:t>
            </a:r>
            <a:r>
              <a:rPr lang="en-US" b="0" dirty="0">
                <a:ea typeface="Cambria" panose="02040503050406030204" pitchFamily="18" charset="0"/>
              </a:rPr>
              <a:t> BHYT,  ….</a:t>
            </a:r>
          </a:p>
        </p:txBody>
      </p:sp>
    </p:spTree>
    <p:extLst>
      <p:ext uri="{BB962C8B-B14F-4D97-AF65-F5344CB8AC3E}">
        <p14:creationId xmlns:p14="http://schemas.microsoft.com/office/powerpoint/2010/main" val="1970055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379914"/>
            <a:ext cx="9141397" cy="1231106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đặc</a:t>
            </a:r>
            <a:r>
              <a:rPr lang="en-US" altLang="en-US" dirty="0"/>
              <a:t> </a:t>
            </a:r>
            <a:r>
              <a:rPr lang="en-US" altLang="en-US" dirty="0" err="1"/>
              <a:t>điểm</a:t>
            </a:r>
            <a:r>
              <a:rPr lang="en-US" altLang="en-US" dirty="0"/>
              <a:t> </a:t>
            </a:r>
            <a:r>
              <a:rPr lang="en-US" altLang="en-US" dirty="0" err="1"/>
              <a:t>chung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xử</a:t>
            </a:r>
            <a:r>
              <a:rPr lang="en-US" altLang="en-US" dirty="0"/>
              <a:t> </a:t>
            </a:r>
            <a:r>
              <a:rPr lang="en-US" altLang="en-US" dirty="0" err="1"/>
              <a:t>lý</a:t>
            </a:r>
            <a:r>
              <a:rPr lang="en-US" altLang="en-US" dirty="0"/>
              <a:t> </a:t>
            </a:r>
            <a:r>
              <a:rPr lang="en-US" altLang="en-US" dirty="0" err="1"/>
              <a:t>thông</a:t>
            </a:r>
            <a:r>
              <a:rPr lang="en-US" altLang="en-US" dirty="0"/>
              <a:t> tin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toán</a:t>
            </a:r>
            <a:r>
              <a:rPr lang="en-US" altLang="en-US" dirty="0"/>
              <a:t> </a:t>
            </a:r>
            <a:r>
              <a:rPr lang="en-US" altLang="en-US" dirty="0" err="1"/>
              <a:t>quản</a:t>
            </a:r>
            <a:r>
              <a:rPr lang="en-US" altLang="en-US" dirty="0"/>
              <a:t> </a:t>
            </a:r>
            <a:r>
              <a:rPr lang="en-US" altLang="en-US" dirty="0" err="1"/>
              <a:t>lý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53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1" y="715961"/>
            <a:ext cx="6992259" cy="1189037"/>
          </a:xfrm>
        </p:spPr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đặc</a:t>
            </a:r>
            <a:r>
              <a:rPr lang="en-US" altLang="en-US" dirty="0"/>
              <a:t> </a:t>
            </a:r>
            <a:r>
              <a:rPr lang="en-US" altLang="en-US" dirty="0" err="1"/>
              <a:t>điểm</a:t>
            </a:r>
            <a:r>
              <a:rPr lang="en-US" altLang="en-US" dirty="0"/>
              <a:t> </a:t>
            </a:r>
            <a:r>
              <a:rPr lang="en-US" altLang="en-US" dirty="0" err="1"/>
              <a:t>chung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xử</a:t>
            </a:r>
            <a:r>
              <a:rPr lang="en-US" altLang="en-US" dirty="0"/>
              <a:t> </a:t>
            </a:r>
            <a:r>
              <a:rPr lang="en-US" altLang="en-US" dirty="0" err="1"/>
              <a:t>lý</a:t>
            </a:r>
            <a:r>
              <a:rPr lang="en-US" altLang="en-US" dirty="0"/>
              <a:t> </a:t>
            </a:r>
            <a:r>
              <a:rPr lang="en-US" altLang="en-US" dirty="0" err="1"/>
              <a:t>thông</a:t>
            </a:r>
            <a:r>
              <a:rPr lang="en-US" altLang="en-US" dirty="0"/>
              <a:t> tin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toán</a:t>
            </a:r>
            <a:r>
              <a:rPr lang="en-US" altLang="en-US" dirty="0"/>
              <a:t> </a:t>
            </a:r>
            <a:r>
              <a:rPr lang="en-US" altLang="en-US" dirty="0" err="1"/>
              <a:t>quản</a:t>
            </a:r>
            <a:r>
              <a:rPr lang="en-US" altLang="en-US" dirty="0"/>
              <a:t> </a:t>
            </a:r>
            <a:r>
              <a:rPr lang="en-US" altLang="en-US" dirty="0" err="1"/>
              <a:t>lý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lĩnh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err="1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ạo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endParaRPr lang="en-US" sz="2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err="1"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ập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endParaRPr lang="en-US" sz="28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thác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781828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altLang="en-US" dirty="0"/>
          </a:p>
          <a:p>
            <a:pPr lvl="1"/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sz="2000" b="1" dirty="0">
              <a:solidFill>
                <a:schemeClr val="accent1"/>
              </a:solidFill>
              <a:latin typeface="+mn-lt"/>
              <a:cs typeface="+mn-cs"/>
            </a:endParaRPr>
          </a:p>
          <a:p>
            <a:pPr lvl="1"/>
            <a:r>
              <a:rPr lang="en-US" dirty="0" err="1">
                <a:effectLst/>
                <a:ea typeface="Times New Roman" panose="02020603050405020304" pitchFamily="18" charset="0"/>
              </a:rPr>
              <a:t>Xác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định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cấu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trúc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hồ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sơ</a:t>
            </a:r>
            <a:r>
              <a:rPr lang="en-US" dirty="0">
                <a:effectLst/>
                <a:ea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xác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định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cấu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trúc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hồ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sơ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dựa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vào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yêu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cầu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cần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quản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lý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thông</a:t>
            </a:r>
            <a:r>
              <a:rPr lang="en-US" dirty="0">
                <a:effectLst/>
                <a:ea typeface="Times New Roman" panose="02020603050405020304" pitchFamily="18" charset="0"/>
              </a:rPr>
              <a:t> tin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chủ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thể</a:t>
            </a:r>
            <a:endParaRPr lang="en-US" dirty="0">
              <a:ea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trúc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63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sinh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F52EDA-7F85-46DD-9A9E-95E0E3EC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9964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sinh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tộc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Điểm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fr-F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trữ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B9B73-32C2-4061-87A2-BC0132330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6" b="53034"/>
          <a:stretch/>
        </p:blipFill>
        <p:spPr>
          <a:xfrm>
            <a:off x="2592686" y="4076508"/>
            <a:ext cx="7864176" cy="17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wish American Heritage Month_Win32_JC_SL_v3" id="{5A91364D-DD38-4994-BB9C-41D074FD197A}" vid="{8577DF34-D72C-48EB-902A-0A54C766E0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283A3-AA81-4663-8764-64F64C723FD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4EE2DFF-920A-42C9-AEE0-3A0BF6AF4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5C1F8C-D27A-4CE7-9DF4-4AFDB2880F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Jewish American Heritage Month presentation</Template>
  <TotalTime>76</TotalTime>
  <Words>961</Words>
  <Application>Microsoft Office PowerPoint</Application>
  <PresentationFormat>Widescreen</PresentationFormat>
  <Paragraphs>63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Segoe UI</vt:lpstr>
      <vt:lpstr>Symbol</vt:lpstr>
      <vt:lpstr>Times New Roman</vt:lpstr>
      <vt:lpstr>Office Theme</vt:lpstr>
      <vt:lpstr>BÀI 1:  MỘT SỐ KHÁI NIỆM CƠ BẢN</vt:lpstr>
      <vt:lpstr>NỘI DUNG BÀI HỌC</vt:lpstr>
      <vt:lpstr>1. Bài toán quản lý </vt:lpstr>
      <vt:lpstr>1. Bài toán quản lý  </vt:lpstr>
      <vt:lpstr>1. Bài toán quản lý  </vt:lpstr>
      <vt:lpstr>2. Các đặc điểm chung khi xử lý thông tin trong các bài toán quản lý</vt:lpstr>
      <vt:lpstr>2. Các đặc điểm chung khi xử lý thông tin trong các bài toán quản lý </vt:lpstr>
      <vt:lpstr>Tạo lập hồ sơ:</vt:lpstr>
      <vt:lpstr>Ví dụ: Phân tích bài toán quản lý học sinh</vt:lpstr>
      <vt:lpstr>Cập nhật hồ sơ:</vt:lpstr>
      <vt:lpstr>Ví dụ: Phân tích bài toán quản lý học sinh</vt:lpstr>
      <vt:lpstr>Khai thác hồ sơ:</vt:lpstr>
      <vt:lpstr>Ví dụ: Phân tích bài toán quản lý học sinh</vt:lpstr>
      <vt:lpstr>3. Khái niệm cơ sở dữ liệu và hệ quản trị cơ sở dữ liệu</vt:lpstr>
      <vt:lpstr>3. Khái niệm cơ sở dữ liệu và hệ quản trị cơ sở dữ liệu </vt:lpstr>
      <vt:lpstr>3. Khái niệm cơ sở dữ liệu và hệ quản trị cơ sở dữ liệu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 MỘT SỐ KHÁI NIỆM CƠ BẢN</dc:title>
  <dc:subject/>
  <dc:creator>Thao Phuong</dc:creator>
  <cp:keywords/>
  <dc:description/>
  <cp:lastModifiedBy>Windows User</cp:lastModifiedBy>
  <cp:revision>3</cp:revision>
  <dcterms:created xsi:type="dcterms:W3CDTF">2021-09-01T06:26:01Z</dcterms:created>
  <dcterms:modified xsi:type="dcterms:W3CDTF">2021-09-13T12:34:44Z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